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459"/>
    <p:restoredTop sz="86398"/>
  </p:normalViewPr>
  <p:slideViewPr>
    <p:cSldViewPr snapToGrid="0" snapToObjects="1">
      <p:cViewPr>
        <p:scale>
          <a:sx n="60" d="100"/>
          <a:sy n="60" d="100"/>
        </p:scale>
        <p:origin x="536" y="141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0502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E07BC2-D207-0065-7852-042B214F3D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0C9B31-C245-D70C-B6C0-F7FEAA59E7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E24A91-640C-DF31-3095-3EF1052C0F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9BD18F-81C7-334D-DA1D-5AF64AA6C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665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F7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84048"/>
          </a:xfrm>
          <a:prstGeom prst="rect">
            <a:avLst/>
          </a:prstGeom>
          <a:solidFill>
            <a:srgbClr val="24348C"/>
          </a:solidFill>
          <a:ln w="12700">
            <a:solidFill>
              <a:srgbClr val="2434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11480" y="164592"/>
            <a:ext cx="1371600" cy="64008"/>
          </a:xfrm>
          <a:prstGeom prst="rect">
            <a:avLst/>
          </a:prstGeom>
          <a:solidFill>
            <a:srgbClr val="FCDC5C"/>
          </a:solidFill>
          <a:ln w="12700">
            <a:solidFill>
              <a:srgbClr val="FCDC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412480" y="73152"/>
            <a:ext cx="3383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E8EC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Insurance Claim Reporting Process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411480" y="6492240"/>
            <a:ext cx="11247120" cy="0"/>
          </a:xfrm>
          <a:prstGeom prst="line">
            <a:avLst/>
          </a:prstGeom>
          <a:noFill/>
          <a:ln w="12700">
            <a:solidFill>
              <a:srgbClr val="D7DD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537960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67085"/>
                </a:solidFill>
                <a:latin typeface="Aptos"/>
                <a:ea typeface="Aptos"/>
                <a:cs typeface="Aptos"/>
              </a:defRPr>
            </a:lvl1pPr>
          </a:lstStyle>
          <a:p>
            <a:pPr algn="r"/>
            <a:fld id="{F7021451-1387-4CA6-816F-3879F97B5CBC}" type="slidenum">
              <a:rPr lang="en-US" b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537960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67085"/>
                </a:solidFill>
                <a:latin typeface="Aptos"/>
                <a:ea typeface="Aptos"/>
                <a:cs typeface="Aptos"/>
              </a:defRPr>
            </a:lvl1pPr>
          </a:lstStyle>
          <a:p>
            <a:pPr algn="r"/>
            <a:fld id="{F7021451-1387-4CA6-816F-3879F97B5CBC}" type="slidenum">
              <a:rPr lang="en-US" b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ishapolicy.com/resources/client-servicing-resources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>
            <a:extLst>
              <a:ext uri="{FF2B5EF4-FFF2-40B4-BE49-F238E27FC236}">
                <a16:creationId xmlns:a16="http://schemas.microsoft.com/office/drawing/2014/main" id="{4A679BB3-DEAD-B60A-23DA-5D831F3285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2896870"/>
            <a:ext cx="2781300" cy="850900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D1509B8E-FA2D-86FD-335B-93E4FC58E7B3}"/>
              </a:ext>
            </a:extLst>
          </p:cNvPr>
          <p:cNvSpPr txBox="1"/>
          <p:nvPr/>
        </p:nvSpPr>
        <p:spPr>
          <a:xfrm>
            <a:off x="5347855" y="4059382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200" b="1" dirty="0"/>
          </a:p>
        </p:txBody>
      </p:sp>
      <p:sp>
        <p:nvSpPr>
          <p:cNvPr id="34" name="Text 0">
            <a:extLst>
              <a:ext uri="{FF2B5EF4-FFF2-40B4-BE49-F238E27FC236}">
                <a16:creationId xmlns:a16="http://schemas.microsoft.com/office/drawing/2014/main" id="{98206FA5-C5A6-3083-2CB2-741F688039B3}"/>
              </a:ext>
            </a:extLst>
          </p:cNvPr>
          <p:cNvSpPr/>
          <p:nvPr/>
        </p:nvSpPr>
        <p:spPr>
          <a:xfrm>
            <a:off x="3670049" y="4059382"/>
            <a:ext cx="5149082" cy="4844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4348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Incident Reporting &amp; Insurance Claim Filing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B246C8-EBFE-B8A5-3ED5-7029A31A50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7311673D-212F-7E14-6B44-726EFB76B1E9}"/>
              </a:ext>
            </a:extLst>
          </p:cNvPr>
          <p:cNvSpPr/>
          <p:nvPr/>
        </p:nvSpPr>
        <p:spPr>
          <a:xfrm>
            <a:off x="548640" y="594360"/>
            <a:ext cx="8046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4348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Incident Reporting &amp; Insurance Claim Filing</a:t>
            </a:r>
            <a:endParaRPr lang="en-US" sz="22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7D29D0B2-BFD8-AE41-CBFA-9B520B71C8D0}"/>
              </a:ext>
            </a:extLst>
          </p:cNvPr>
          <p:cNvSpPr/>
          <p:nvPr/>
        </p:nvSpPr>
        <p:spPr>
          <a:xfrm>
            <a:off x="548640" y="987552"/>
            <a:ext cx="8778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7546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Easy steps for Project Branch Incharges and site teams</a:t>
            </a:r>
            <a:endParaRPr lang="en-US" sz="105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4DEF37EB-70EB-4394-DC9F-A1D806DE4AF3}"/>
              </a:ext>
            </a:extLst>
          </p:cNvPr>
          <p:cNvSpPr/>
          <p:nvPr/>
        </p:nvSpPr>
        <p:spPr>
          <a:xfrm>
            <a:off x="640080" y="146304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4348C"/>
                </a:solidFill>
              </a:rPr>
              <a:t>Objective</a:t>
            </a:r>
            <a:endParaRPr lang="en-US" sz="16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7586A494-C835-4D8D-E9F5-1B3E9CCD9323}"/>
              </a:ext>
            </a:extLst>
          </p:cNvPr>
          <p:cNvSpPr/>
          <p:nvPr/>
        </p:nvSpPr>
        <p:spPr>
          <a:xfrm>
            <a:off x="640080" y="1700784"/>
            <a:ext cx="4937760" cy="10149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F2937"/>
                </a:solidFill>
              </a:rPr>
              <a:t>Use one standard process so claims are reported on time, with the right documents, and without delay.</a:t>
            </a:r>
            <a:endParaRPr lang="en-US" sz="20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A23F16A4-159E-6644-EE0C-69982515A3B7}"/>
              </a:ext>
            </a:extLst>
          </p:cNvPr>
          <p:cNvSpPr/>
          <p:nvPr/>
        </p:nvSpPr>
        <p:spPr>
          <a:xfrm>
            <a:off x="640080" y="2889504"/>
            <a:ext cx="2468880" cy="2466266"/>
          </a:xfrm>
          <a:prstGeom prst="roundRect">
            <a:avLst>
              <a:gd name="adj" fmla="val 4706"/>
            </a:avLst>
          </a:prstGeom>
          <a:solidFill>
            <a:srgbClr val="FFFFFF"/>
          </a:solidFill>
          <a:ln w="12700">
            <a:solidFill>
              <a:srgbClr val="D7DDED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F3252E12-DDD4-8928-5995-4E73EA1E6EDB}"/>
              </a:ext>
            </a:extLst>
          </p:cNvPr>
          <p:cNvSpPr/>
          <p:nvPr/>
        </p:nvSpPr>
        <p:spPr>
          <a:xfrm>
            <a:off x="749808" y="2999232"/>
            <a:ext cx="2249424" cy="384048"/>
          </a:xfrm>
          <a:prstGeom prst="roundRect">
            <a:avLst>
              <a:gd name="adj" fmla="val 14286"/>
            </a:avLst>
          </a:prstGeom>
          <a:solidFill>
            <a:srgbClr val="E9EEFF"/>
          </a:solidFill>
          <a:ln w="12700">
            <a:solidFill>
              <a:srgbClr val="E9EEFF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37F46D23-155C-7A6D-CF2B-7ECA374B0B30}"/>
              </a:ext>
            </a:extLst>
          </p:cNvPr>
          <p:cNvSpPr/>
          <p:nvPr/>
        </p:nvSpPr>
        <p:spPr>
          <a:xfrm>
            <a:off x="841248" y="3072384"/>
            <a:ext cx="20665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4348C"/>
                </a:solidFill>
              </a:rPr>
              <a:t>Who should use this</a:t>
            </a:r>
            <a:endParaRPr lang="en-US" sz="16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1F8A0A4C-733E-0326-5E1F-FD6025BF3D4B}"/>
              </a:ext>
            </a:extLst>
          </p:cNvPr>
          <p:cNvSpPr/>
          <p:nvPr/>
        </p:nvSpPr>
        <p:spPr>
          <a:xfrm>
            <a:off x="822960" y="3547872"/>
            <a:ext cx="2103120" cy="7498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</a:rPr>
              <a:t>• Project Branch Incharge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</a:rPr>
              <a:t>• Site Engineer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</a:rPr>
              <a:t>• Site point of contact</a:t>
            </a:r>
            <a:endParaRPr lang="en-US" sz="1400" dirty="0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601E9BA3-7D16-E46D-3DCE-83160FDE4670}"/>
              </a:ext>
            </a:extLst>
          </p:cNvPr>
          <p:cNvSpPr/>
          <p:nvPr/>
        </p:nvSpPr>
        <p:spPr>
          <a:xfrm>
            <a:off x="3291840" y="2889503"/>
            <a:ext cx="2468880" cy="2466267"/>
          </a:xfrm>
          <a:prstGeom prst="roundRect">
            <a:avLst>
              <a:gd name="adj" fmla="val 4706"/>
            </a:avLst>
          </a:prstGeom>
          <a:solidFill>
            <a:srgbClr val="FFF6CF"/>
          </a:solidFill>
          <a:ln w="12700">
            <a:solidFill>
              <a:srgbClr val="D7DDED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1" name="Shape 9">
            <a:extLst>
              <a:ext uri="{FF2B5EF4-FFF2-40B4-BE49-F238E27FC236}">
                <a16:creationId xmlns:a16="http://schemas.microsoft.com/office/drawing/2014/main" id="{2E03484F-DA03-D86C-9B10-9139FA3577C1}"/>
              </a:ext>
            </a:extLst>
          </p:cNvPr>
          <p:cNvSpPr/>
          <p:nvPr/>
        </p:nvSpPr>
        <p:spPr>
          <a:xfrm>
            <a:off x="3401568" y="2999232"/>
            <a:ext cx="2249424" cy="384048"/>
          </a:xfrm>
          <a:prstGeom prst="roundRect">
            <a:avLst>
              <a:gd name="adj" fmla="val 14286"/>
            </a:avLst>
          </a:prstGeom>
          <a:solidFill>
            <a:srgbClr val="FCDC5C"/>
          </a:solidFill>
          <a:ln w="12700">
            <a:solidFill>
              <a:srgbClr val="FCDC5C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CA59325A-50B4-921E-2B89-79D78BB1E54C}"/>
              </a:ext>
            </a:extLst>
          </p:cNvPr>
          <p:cNvSpPr/>
          <p:nvPr/>
        </p:nvSpPr>
        <p:spPr>
          <a:xfrm>
            <a:off x="3493008" y="3072384"/>
            <a:ext cx="20665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4348C"/>
                </a:solidFill>
              </a:rPr>
              <a:t>When to use this</a:t>
            </a:r>
            <a:endParaRPr lang="en-US" sz="1600" dirty="0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CB04D048-6958-8177-1BD6-14083EF63E84}"/>
              </a:ext>
            </a:extLst>
          </p:cNvPr>
          <p:cNvSpPr/>
          <p:nvPr/>
        </p:nvSpPr>
        <p:spPr>
          <a:xfrm>
            <a:off x="3474720" y="3547871"/>
            <a:ext cx="2134144" cy="1463039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</a:rPr>
              <a:t>• Any loss incident at site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</a:rPr>
              <a:t>• Must be used immediately after incident noticed / informed.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</a:rPr>
              <a:t>• Do not wait for final loss value / FIR</a:t>
            </a:r>
            <a:endParaRPr lang="en-US" sz="1400" dirty="0"/>
          </a:p>
        </p:txBody>
      </p:sp>
      <p:sp>
        <p:nvSpPr>
          <p:cNvPr id="14" name="Shape 12">
            <a:extLst>
              <a:ext uri="{FF2B5EF4-FFF2-40B4-BE49-F238E27FC236}">
                <a16:creationId xmlns:a16="http://schemas.microsoft.com/office/drawing/2014/main" id="{E6BECC1F-E324-7EBC-78B6-07EEEF0AF6CC}"/>
              </a:ext>
            </a:extLst>
          </p:cNvPr>
          <p:cNvSpPr/>
          <p:nvPr/>
        </p:nvSpPr>
        <p:spPr>
          <a:xfrm>
            <a:off x="6080760" y="1417320"/>
            <a:ext cx="2697480" cy="4389120"/>
          </a:xfrm>
          <a:prstGeom prst="roundRect">
            <a:avLst>
              <a:gd name="adj" fmla="val 1667"/>
            </a:avLst>
          </a:prstGeom>
          <a:solidFill>
            <a:srgbClr val="FFFFFF"/>
          </a:solidFill>
          <a:ln w="12700">
            <a:solidFill>
              <a:srgbClr val="D7DDED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1DE5886A-91DB-70BD-A009-27AD676A57C1}"/>
              </a:ext>
            </a:extLst>
          </p:cNvPr>
          <p:cNvSpPr/>
          <p:nvPr/>
        </p:nvSpPr>
        <p:spPr>
          <a:xfrm>
            <a:off x="6355080" y="1718418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4348C"/>
                </a:solidFill>
              </a:rPr>
              <a:t>Common incident types</a:t>
            </a:r>
            <a:endParaRPr lang="en-US" sz="1600" dirty="0"/>
          </a:p>
        </p:txBody>
      </p:sp>
      <p:sp>
        <p:nvSpPr>
          <p:cNvPr id="16" name="Shape 14">
            <a:extLst>
              <a:ext uri="{FF2B5EF4-FFF2-40B4-BE49-F238E27FC236}">
                <a16:creationId xmlns:a16="http://schemas.microsoft.com/office/drawing/2014/main" id="{BB00DB62-7C1D-6C46-D287-DB65258A8F85}"/>
              </a:ext>
            </a:extLst>
          </p:cNvPr>
          <p:cNvSpPr/>
          <p:nvPr/>
        </p:nvSpPr>
        <p:spPr>
          <a:xfrm>
            <a:off x="6400800" y="2188029"/>
            <a:ext cx="1783080" cy="384048"/>
          </a:xfrm>
          <a:prstGeom prst="roundRect">
            <a:avLst>
              <a:gd name="adj" fmla="val 19048"/>
            </a:avLst>
          </a:prstGeom>
          <a:solidFill>
            <a:srgbClr val="FFF6CF"/>
          </a:solidFill>
          <a:ln w="12700">
            <a:solidFill>
              <a:srgbClr val="FFF6CF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7B628D6D-4E64-718E-8BE8-D3611A730E86}"/>
              </a:ext>
            </a:extLst>
          </p:cNvPr>
          <p:cNvSpPr/>
          <p:nvPr/>
        </p:nvSpPr>
        <p:spPr>
          <a:xfrm>
            <a:off x="6537960" y="2248770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2937"/>
                </a:solidFill>
              </a:rPr>
              <a:t>Fire</a:t>
            </a:r>
            <a:endParaRPr lang="en-US" sz="1100" dirty="0"/>
          </a:p>
        </p:txBody>
      </p:sp>
      <p:sp>
        <p:nvSpPr>
          <p:cNvPr id="18" name="Shape 16">
            <a:extLst>
              <a:ext uri="{FF2B5EF4-FFF2-40B4-BE49-F238E27FC236}">
                <a16:creationId xmlns:a16="http://schemas.microsoft.com/office/drawing/2014/main" id="{061882D6-0B93-E0C2-C453-0F166017A0AC}"/>
              </a:ext>
            </a:extLst>
          </p:cNvPr>
          <p:cNvSpPr/>
          <p:nvPr/>
        </p:nvSpPr>
        <p:spPr>
          <a:xfrm>
            <a:off x="6355080" y="2715768"/>
            <a:ext cx="1828800" cy="384048"/>
          </a:xfrm>
          <a:prstGeom prst="roundRect">
            <a:avLst>
              <a:gd name="adj" fmla="val 19048"/>
            </a:avLst>
          </a:prstGeom>
          <a:solidFill>
            <a:srgbClr val="E9EEFF"/>
          </a:solidFill>
          <a:ln w="12700">
            <a:solidFill>
              <a:srgbClr val="E9EEFF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02980A25-AC12-D044-B7DC-EB98CEEDEB38}"/>
              </a:ext>
            </a:extLst>
          </p:cNvPr>
          <p:cNvSpPr/>
          <p:nvPr/>
        </p:nvSpPr>
        <p:spPr>
          <a:xfrm>
            <a:off x="6446520" y="2815698"/>
            <a:ext cx="16824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2937"/>
                </a:solidFill>
              </a:rPr>
              <a:t>Theft / Burglary</a:t>
            </a:r>
            <a:endParaRPr lang="en-US" sz="1100" dirty="0"/>
          </a:p>
        </p:txBody>
      </p:sp>
      <p:sp>
        <p:nvSpPr>
          <p:cNvPr id="20" name="Shape 18">
            <a:extLst>
              <a:ext uri="{FF2B5EF4-FFF2-40B4-BE49-F238E27FC236}">
                <a16:creationId xmlns:a16="http://schemas.microsoft.com/office/drawing/2014/main" id="{7F5238B5-5B58-F5AF-01A8-17BD6DF39952}"/>
              </a:ext>
            </a:extLst>
          </p:cNvPr>
          <p:cNvSpPr/>
          <p:nvPr/>
        </p:nvSpPr>
        <p:spPr>
          <a:xfrm>
            <a:off x="6355080" y="3282696"/>
            <a:ext cx="1828800" cy="384048"/>
          </a:xfrm>
          <a:prstGeom prst="roundRect">
            <a:avLst>
              <a:gd name="adj" fmla="val 19048"/>
            </a:avLst>
          </a:prstGeom>
          <a:solidFill>
            <a:srgbClr val="FFF6CF"/>
          </a:solidFill>
          <a:ln w="12700">
            <a:solidFill>
              <a:srgbClr val="FFF6CF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B0B4D206-956A-7456-556F-DAE2950758D9}"/>
              </a:ext>
            </a:extLst>
          </p:cNvPr>
          <p:cNvSpPr/>
          <p:nvPr/>
        </p:nvSpPr>
        <p:spPr>
          <a:xfrm>
            <a:off x="6355080" y="3355848"/>
            <a:ext cx="186537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2937"/>
                </a:solidFill>
              </a:rPr>
              <a:t>Equipment Breakdown</a:t>
            </a:r>
            <a:endParaRPr lang="en-US" sz="1100" dirty="0"/>
          </a:p>
        </p:txBody>
      </p:sp>
      <p:sp>
        <p:nvSpPr>
          <p:cNvPr id="22" name="Shape 20">
            <a:extLst>
              <a:ext uri="{FF2B5EF4-FFF2-40B4-BE49-F238E27FC236}">
                <a16:creationId xmlns:a16="http://schemas.microsoft.com/office/drawing/2014/main" id="{2AF766D9-E066-24BC-739D-FAE56620E409}"/>
              </a:ext>
            </a:extLst>
          </p:cNvPr>
          <p:cNvSpPr/>
          <p:nvPr/>
        </p:nvSpPr>
        <p:spPr>
          <a:xfrm>
            <a:off x="6355080" y="3849624"/>
            <a:ext cx="1828800" cy="384048"/>
          </a:xfrm>
          <a:prstGeom prst="roundRect">
            <a:avLst>
              <a:gd name="adj" fmla="val 19048"/>
            </a:avLst>
          </a:prstGeom>
          <a:solidFill>
            <a:srgbClr val="E9EEFF"/>
          </a:solidFill>
          <a:ln w="12700">
            <a:solidFill>
              <a:srgbClr val="E9EEFF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3" name="Text 21">
            <a:extLst>
              <a:ext uri="{FF2B5EF4-FFF2-40B4-BE49-F238E27FC236}">
                <a16:creationId xmlns:a16="http://schemas.microsoft.com/office/drawing/2014/main" id="{AC38C6B4-7E28-6A33-35A8-2ED3A95A96F6}"/>
              </a:ext>
            </a:extLst>
          </p:cNvPr>
          <p:cNvSpPr/>
          <p:nvPr/>
        </p:nvSpPr>
        <p:spPr>
          <a:xfrm>
            <a:off x="6537960" y="3922776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2937"/>
                </a:solidFill>
              </a:rPr>
              <a:t>Natural Calamity</a:t>
            </a:r>
            <a:endParaRPr lang="en-US" sz="1100" dirty="0"/>
          </a:p>
        </p:txBody>
      </p:sp>
      <p:sp>
        <p:nvSpPr>
          <p:cNvPr id="24" name="Shape 22">
            <a:extLst>
              <a:ext uri="{FF2B5EF4-FFF2-40B4-BE49-F238E27FC236}">
                <a16:creationId xmlns:a16="http://schemas.microsoft.com/office/drawing/2014/main" id="{9463F845-BC8D-98D4-DF89-F5F71A990346}"/>
              </a:ext>
            </a:extLst>
          </p:cNvPr>
          <p:cNvSpPr/>
          <p:nvPr/>
        </p:nvSpPr>
        <p:spPr>
          <a:xfrm>
            <a:off x="6355080" y="4416552"/>
            <a:ext cx="1828800" cy="384048"/>
          </a:xfrm>
          <a:prstGeom prst="roundRect">
            <a:avLst>
              <a:gd name="adj" fmla="val 19048"/>
            </a:avLst>
          </a:prstGeom>
          <a:solidFill>
            <a:srgbClr val="FFF6CF"/>
          </a:solidFill>
          <a:ln w="12700">
            <a:solidFill>
              <a:srgbClr val="FFF6CF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5" name="Text 23">
            <a:extLst>
              <a:ext uri="{FF2B5EF4-FFF2-40B4-BE49-F238E27FC236}">
                <a16:creationId xmlns:a16="http://schemas.microsoft.com/office/drawing/2014/main" id="{FBFAA5C1-323F-74DA-74B4-08887F13DD09}"/>
              </a:ext>
            </a:extLst>
          </p:cNvPr>
          <p:cNvSpPr/>
          <p:nvPr/>
        </p:nvSpPr>
        <p:spPr>
          <a:xfrm>
            <a:off x="6537960" y="4489704"/>
            <a:ext cx="14996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2937"/>
                </a:solidFill>
              </a:rPr>
              <a:t>Accidental Damage</a:t>
            </a:r>
            <a:endParaRPr lang="en-US" sz="1100" dirty="0"/>
          </a:p>
        </p:txBody>
      </p:sp>
      <p:sp>
        <p:nvSpPr>
          <p:cNvPr id="26" name="Shape 24">
            <a:extLst>
              <a:ext uri="{FF2B5EF4-FFF2-40B4-BE49-F238E27FC236}">
                <a16:creationId xmlns:a16="http://schemas.microsoft.com/office/drawing/2014/main" id="{9D0678A0-E286-8397-90DE-0D47A8A317CF}"/>
              </a:ext>
            </a:extLst>
          </p:cNvPr>
          <p:cNvSpPr/>
          <p:nvPr/>
        </p:nvSpPr>
        <p:spPr>
          <a:xfrm>
            <a:off x="8915400" y="2007108"/>
            <a:ext cx="2697480" cy="2606040"/>
          </a:xfrm>
          <a:prstGeom prst="roundRect">
            <a:avLst>
              <a:gd name="adj" fmla="val 2807"/>
            </a:avLst>
          </a:prstGeom>
          <a:solidFill>
            <a:srgbClr val="E9EEFF"/>
          </a:solidFill>
          <a:ln w="12700">
            <a:solidFill>
              <a:srgbClr val="E9EEFF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7" name="Text 25">
            <a:extLst>
              <a:ext uri="{FF2B5EF4-FFF2-40B4-BE49-F238E27FC236}">
                <a16:creationId xmlns:a16="http://schemas.microsoft.com/office/drawing/2014/main" id="{5874BDC3-BACD-918A-A681-11127E182D35}"/>
              </a:ext>
            </a:extLst>
          </p:cNvPr>
          <p:cNvSpPr/>
          <p:nvPr/>
        </p:nvSpPr>
        <p:spPr>
          <a:xfrm>
            <a:off x="9148572" y="2587752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24348C"/>
                </a:solidFill>
              </a:rPr>
              <a:t>Always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24348C"/>
                </a:solidFill>
              </a:rPr>
              <a:t>Report fast</a:t>
            </a:r>
            <a:endParaRPr lang="en-US" sz="2400" dirty="0"/>
          </a:p>
        </p:txBody>
      </p:sp>
      <p:sp>
        <p:nvSpPr>
          <p:cNvPr id="28" name="Text 26">
            <a:extLst>
              <a:ext uri="{FF2B5EF4-FFF2-40B4-BE49-F238E27FC236}">
                <a16:creationId xmlns:a16="http://schemas.microsoft.com/office/drawing/2014/main" id="{3790BEDA-3D77-AE58-ED43-695F538FA500}"/>
              </a:ext>
            </a:extLst>
          </p:cNvPr>
          <p:cNvSpPr/>
          <p:nvPr/>
        </p:nvSpPr>
        <p:spPr>
          <a:xfrm>
            <a:off x="9121140" y="3280083"/>
            <a:ext cx="2148840" cy="9144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F2937"/>
                </a:solidFill>
              </a:rPr>
              <a:t>Fast reporting helps proper records, quick survey, and faster settlement.</a:t>
            </a:r>
            <a:endParaRPr lang="en-US" sz="1600" dirty="0"/>
          </a:p>
        </p:txBody>
      </p:sp>
      <p:sp>
        <p:nvSpPr>
          <p:cNvPr id="29" name="Shape 27">
            <a:extLst>
              <a:ext uri="{FF2B5EF4-FFF2-40B4-BE49-F238E27FC236}">
                <a16:creationId xmlns:a16="http://schemas.microsoft.com/office/drawing/2014/main" id="{CA9AE5F5-271B-3D64-A84D-E2D769078CDC}"/>
              </a:ext>
            </a:extLst>
          </p:cNvPr>
          <p:cNvSpPr/>
          <p:nvPr/>
        </p:nvSpPr>
        <p:spPr>
          <a:xfrm>
            <a:off x="594360" y="5897880"/>
            <a:ext cx="10972800" cy="384048"/>
          </a:xfrm>
          <a:prstGeom prst="roundRect">
            <a:avLst>
              <a:gd name="adj" fmla="val 14286"/>
            </a:avLst>
          </a:prstGeom>
          <a:solidFill>
            <a:srgbClr val="EEF2FF"/>
          </a:solidFill>
          <a:ln w="12700">
            <a:solidFill>
              <a:srgbClr val="EEF2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>
            <a:extLst>
              <a:ext uri="{FF2B5EF4-FFF2-40B4-BE49-F238E27FC236}">
                <a16:creationId xmlns:a16="http://schemas.microsoft.com/office/drawing/2014/main" id="{24997A24-800C-E7C5-E3AD-212D2D4830DE}"/>
              </a:ext>
            </a:extLst>
          </p:cNvPr>
          <p:cNvSpPr/>
          <p:nvPr/>
        </p:nvSpPr>
        <p:spPr>
          <a:xfrm>
            <a:off x="749808" y="6007608"/>
            <a:ext cx="10607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4348C"/>
                </a:solidFill>
              </a:rPr>
              <a:t>Rule: as soon as an incident happens, start the claim reporting process.</a:t>
            </a:r>
            <a:endParaRPr lang="en-US" sz="1000" dirty="0"/>
          </a:p>
        </p:txBody>
      </p:sp>
      <p:sp>
        <p:nvSpPr>
          <p:cNvPr id="31" name="Slide Number Placeholder 0">
            <a:extLst>
              <a:ext uri="{FF2B5EF4-FFF2-40B4-BE49-F238E27FC236}">
                <a16:creationId xmlns:a16="http://schemas.microsoft.com/office/drawing/2014/main" id="{4A79B4BB-490A-9B97-D250-22D4A3A045A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475720" y="6537960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67085"/>
                </a:solidFill>
                <a:latin typeface="Aptos"/>
                <a:ea typeface="Aptos"/>
                <a:cs typeface="Aptos"/>
              </a:defRPr>
            </a:lvl1pPr>
          </a:lstStyle>
          <a:p>
            <a:pPr algn="r"/>
            <a:fld id="{F7021451-1387-4CA6-816F-3879F97B5CBC}" type="slidenum">
              <a:rPr lang="en-US" b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34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94360"/>
            <a:ext cx="8046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4348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Step 1: Fill the Claim Incident Note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987552"/>
            <a:ext cx="8778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7546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This is the First Notice of Loss. It is the first document in the claim process.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640080" y="1417320"/>
            <a:ext cx="4340134" cy="384048"/>
          </a:xfrm>
          <a:prstGeom prst="roundRect">
            <a:avLst>
              <a:gd name="adj" fmla="val 19048"/>
            </a:avLst>
          </a:prstGeom>
          <a:solidFill>
            <a:srgbClr val="FCDC5C"/>
          </a:solidFill>
          <a:ln w="12700">
            <a:solidFill>
              <a:srgbClr val="FCDC5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5" name="Text 3"/>
          <p:cNvSpPr/>
          <p:nvPr/>
        </p:nvSpPr>
        <p:spPr>
          <a:xfrm>
            <a:off x="713232" y="1490472"/>
            <a:ext cx="3429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4348C"/>
                </a:solidFill>
              </a:rPr>
              <a:t>Responsibility: Site Engineer / Incharge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640080" y="1965960"/>
            <a:ext cx="3611880" cy="3108960"/>
          </a:xfrm>
          <a:prstGeom prst="roundRect">
            <a:avLst>
              <a:gd name="adj" fmla="val 2353"/>
            </a:avLst>
          </a:prstGeom>
          <a:solidFill>
            <a:srgbClr val="FFFFFF"/>
          </a:solidFill>
          <a:ln w="12700">
            <a:solidFill>
              <a:srgbClr val="D7DDED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49808" y="2075688"/>
            <a:ext cx="3392424" cy="384048"/>
          </a:xfrm>
          <a:prstGeom prst="roundRect">
            <a:avLst>
              <a:gd name="adj" fmla="val 14286"/>
            </a:avLst>
          </a:prstGeom>
          <a:solidFill>
            <a:srgbClr val="E9EEFF"/>
          </a:solidFill>
          <a:ln w="12700">
            <a:solidFill>
              <a:srgbClr val="E9EEFF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8" name="Text 6"/>
          <p:cNvSpPr/>
          <p:nvPr/>
        </p:nvSpPr>
        <p:spPr>
          <a:xfrm>
            <a:off x="841248" y="2148840"/>
            <a:ext cx="32095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24348C"/>
                </a:solidFill>
              </a:rPr>
              <a:t>1. Project / Site Details</a:t>
            </a: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822960" y="2624328"/>
            <a:ext cx="3246120" cy="23042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</a:rPr>
              <a:t>• Project name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</a:rPr>
              <a:t>• Site address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</a:rPr>
              <a:t>• Contact person name and number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288536" y="1965960"/>
            <a:ext cx="3611880" cy="3108960"/>
          </a:xfrm>
          <a:prstGeom prst="roundRect">
            <a:avLst>
              <a:gd name="adj" fmla="val 2353"/>
            </a:avLst>
          </a:prstGeom>
          <a:solidFill>
            <a:srgbClr val="FFF6CF"/>
          </a:solidFill>
          <a:ln w="12700">
            <a:solidFill>
              <a:srgbClr val="D7DDED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398264" y="2075688"/>
            <a:ext cx="3392424" cy="384048"/>
          </a:xfrm>
          <a:prstGeom prst="roundRect">
            <a:avLst>
              <a:gd name="adj" fmla="val 14286"/>
            </a:avLst>
          </a:prstGeom>
          <a:solidFill>
            <a:srgbClr val="FCDC5C"/>
          </a:solidFill>
          <a:ln w="12700">
            <a:solidFill>
              <a:srgbClr val="FCDC5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2" name="Text 10"/>
          <p:cNvSpPr/>
          <p:nvPr/>
        </p:nvSpPr>
        <p:spPr>
          <a:xfrm>
            <a:off x="4489704" y="2148840"/>
            <a:ext cx="32095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24348C"/>
                </a:solidFill>
              </a:rPr>
              <a:t>2. Incident Details</a:t>
            </a: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4471416" y="2624328"/>
            <a:ext cx="3246120" cy="23042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</a:rPr>
              <a:t>• Date and time of incident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</a:rPr>
              <a:t>• Type of loss: fire, theft, breakdown, act of God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</a:rPr>
              <a:t>• Short description of what happened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7936992" y="1965960"/>
            <a:ext cx="3611880" cy="3108960"/>
          </a:xfrm>
          <a:prstGeom prst="roundRect">
            <a:avLst>
              <a:gd name="adj" fmla="val 2353"/>
            </a:avLst>
          </a:prstGeom>
          <a:solidFill>
            <a:srgbClr val="FFFFFF"/>
          </a:solidFill>
          <a:ln w="12700">
            <a:solidFill>
              <a:srgbClr val="D7DDED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046720" y="2075688"/>
            <a:ext cx="3392424" cy="384048"/>
          </a:xfrm>
          <a:prstGeom prst="roundRect">
            <a:avLst>
              <a:gd name="adj" fmla="val 14286"/>
            </a:avLst>
          </a:prstGeom>
          <a:solidFill>
            <a:srgbClr val="E9EEFF"/>
          </a:solidFill>
          <a:ln w="12700">
            <a:solidFill>
              <a:srgbClr val="E9EEFF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6" name="Text 14"/>
          <p:cNvSpPr/>
          <p:nvPr/>
        </p:nvSpPr>
        <p:spPr>
          <a:xfrm>
            <a:off x="8138160" y="2148840"/>
            <a:ext cx="32095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24348C"/>
                </a:solidFill>
              </a:rPr>
              <a:t>3. Loss Details</a:t>
            </a: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8119872" y="2624328"/>
            <a:ext cx="3246120" cy="23042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</a:rPr>
              <a:t>• Damaged asset / property details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</a:rPr>
              <a:t>• Estimated quantity of loss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</a:rPr>
              <a:t>• Estimated value of loss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594360" y="5897880"/>
            <a:ext cx="10972800" cy="384048"/>
          </a:xfrm>
          <a:prstGeom prst="roundRect">
            <a:avLst>
              <a:gd name="adj" fmla="val 14286"/>
            </a:avLst>
          </a:prstGeom>
          <a:solidFill>
            <a:srgbClr val="EEF2FF"/>
          </a:solidFill>
          <a:ln w="12700">
            <a:solidFill>
              <a:srgbClr val="EEF2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49808" y="6007608"/>
            <a:ext cx="10607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4348C"/>
                </a:solidFill>
              </a:rPr>
              <a:t>Important: fill the form clearly and correctly. This starts the claim officially.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537960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67085"/>
                </a:solidFill>
                <a:latin typeface="Aptos"/>
                <a:ea typeface="Aptos"/>
                <a:cs typeface="Aptos"/>
              </a:defRPr>
            </a:lvl1pPr>
          </a:lstStyle>
          <a:p>
            <a:pPr algn="r"/>
            <a:fld id="{F7021451-1387-4CA6-816F-3879F97B5CBC}" type="slidenum">
              <a:rPr lang="en-US" b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94360"/>
            <a:ext cx="8046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4348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Step 2: Report the Incident and Start the Claim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987552"/>
            <a:ext cx="8778240" cy="557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b="1" dirty="0">
                <a:solidFill>
                  <a:srgbClr val="475467"/>
                </a:solidFill>
                <a:latin typeface="Aptos" pitchFamily="34" charset="0"/>
              </a:rPr>
              <a:t>Download Claim Form from the following URL:  </a:t>
            </a:r>
            <a:r>
              <a:rPr lang="en-US" b="1" dirty="0">
                <a:solidFill>
                  <a:srgbClr val="475467"/>
                </a:solidFill>
                <a:latin typeface="Aptos" pitchFamily="34" charset="0"/>
                <a:hlinkClick r:id="rId3"/>
              </a:rPr>
              <a:t>https://</a:t>
            </a:r>
            <a:r>
              <a:rPr lang="en-US" b="1" dirty="0" err="1">
                <a:solidFill>
                  <a:srgbClr val="475467"/>
                </a:solidFill>
                <a:latin typeface="Aptos" pitchFamily="34" charset="0"/>
                <a:hlinkClick r:id="rId3"/>
              </a:rPr>
              <a:t>www.prishapolicy.com</a:t>
            </a:r>
            <a:r>
              <a:rPr lang="en-US" b="1" dirty="0">
                <a:solidFill>
                  <a:srgbClr val="475467"/>
                </a:solidFill>
                <a:latin typeface="Aptos" pitchFamily="34" charset="0"/>
                <a:hlinkClick r:id="rId3"/>
              </a:rPr>
              <a:t>/resources/client-servicing-resources/</a:t>
            </a:r>
            <a:endParaRPr lang="en-US" b="1" dirty="0"/>
          </a:p>
        </p:txBody>
      </p:sp>
      <p:sp>
        <p:nvSpPr>
          <p:cNvPr id="4" name="Shape 2"/>
          <p:cNvSpPr/>
          <p:nvPr/>
        </p:nvSpPr>
        <p:spPr>
          <a:xfrm>
            <a:off x="457200" y="1920240"/>
            <a:ext cx="2746466" cy="914400"/>
          </a:xfrm>
          <a:prstGeom prst="chevron">
            <a:avLst/>
          </a:prstGeom>
          <a:solidFill>
            <a:srgbClr val="FFF6CF"/>
          </a:solidFill>
          <a:ln w="12700">
            <a:solidFill>
              <a:srgbClr val="FFF6CF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5" name="Text 3"/>
          <p:cNvSpPr/>
          <p:nvPr/>
        </p:nvSpPr>
        <p:spPr>
          <a:xfrm>
            <a:off x="579813" y="2084832"/>
            <a:ext cx="2273115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4348C"/>
                </a:solidFill>
              </a:rPr>
              <a:t>1. Site Engineer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24348C"/>
                </a:solidFill>
              </a:rPr>
              <a:t>prepares report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456411" y="1920240"/>
            <a:ext cx="2871305" cy="914400"/>
          </a:xfrm>
          <a:prstGeom prst="chevron">
            <a:avLst/>
          </a:prstGeom>
          <a:solidFill>
            <a:srgbClr val="E9EEFF"/>
          </a:solidFill>
          <a:ln w="12700">
            <a:solidFill>
              <a:srgbClr val="E9EEFF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7" name="Text 5"/>
          <p:cNvSpPr/>
          <p:nvPr/>
        </p:nvSpPr>
        <p:spPr>
          <a:xfrm>
            <a:off x="2579024" y="2084832"/>
            <a:ext cx="2389686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4348C"/>
                </a:solidFill>
              </a:rPr>
              <a:t>2. Regional Incharge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24348C"/>
                </a:solidFill>
              </a:rPr>
              <a:t>checks and verifies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53295" y="1920240"/>
            <a:ext cx="2933725" cy="914400"/>
          </a:xfrm>
          <a:prstGeom prst="chevron">
            <a:avLst/>
          </a:prstGeom>
          <a:solidFill>
            <a:srgbClr val="FFF6CF"/>
          </a:solidFill>
          <a:ln w="12700">
            <a:solidFill>
              <a:srgbClr val="FFF6CF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9" name="Text 7"/>
          <p:cNvSpPr/>
          <p:nvPr/>
        </p:nvSpPr>
        <p:spPr>
          <a:xfrm>
            <a:off x="4675909" y="2084832"/>
            <a:ext cx="2447971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4348C"/>
                </a:solidFill>
              </a:rPr>
              <a:t>3. Head Office /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24348C"/>
                </a:solidFill>
              </a:rPr>
              <a:t>Insurance Team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689667" y="1920240"/>
            <a:ext cx="3058565" cy="914400"/>
          </a:xfrm>
          <a:prstGeom prst="chevron">
            <a:avLst/>
          </a:prstGeom>
          <a:solidFill>
            <a:srgbClr val="E9EEFF"/>
          </a:solidFill>
          <a:ln w="12700">
            <a:solidFill>
              <a:srgbClr val="E9EEFF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1" name="Text 9"/>
          <p:cNvSpPr/>
          <p:nvPr/>
        </p:nvSpPr>
        <p:spPr>
          <a:xfrm>
            <a:off x="6812280" y="2084832"/>
            <a:ext cx="2564541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4348C"/>
                </a:solidFill>
              </a:rPr>
              <a:t>4. Insurance company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24348C"/>
                </a:solidFill>
              </a:rPr>
              <a:t>is informed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961120" y="1920240"/>
            <a:ext cx="2746466" cy="914400"/>
          </a:xfrm>
          <a:prstGeom prst="chevron">
            <a:avLst/>
          </a:prstGeom>
          <a:solidFill>
            <a:srgbClr val="FFF6CF"/>
          </a:solidFill>
          <a:ln w="12700">
            <a:solidFill>
              <a:srgbClr val="FFF6CF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3" name="Text 11"/>
          <p:cNvSpPr/>
          <p:nvPr/>
        </p:nvSpPr>
        <p:spPr>
          <a:xfrm>
            <a:off x="9376821" y="2084832"/>
            <a:ext cx="1980027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4348C"/>
                </a:solidFill>
              </a:rPr>
              <a:t>5. Claim number and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24348C"/>
                </a:solidFill>
              </a:rPr>
              <a:t>surveyor assigned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777240" y="3383280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4348C"/>
                </a:solidFill>
              </a:rPr>
              <a:t>What happens next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731520" y="3703320"/>
            <a:ext cx="347472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7DDED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16" name="Shape 14"/>
          <p:cNvSpPr/>
          <p:nvPr/>
        </p:nvSpPr>
        <p:spPr>
          <a:xfrm>
            <a:off x="877824" y="3867912"/>
            <a:ext cx="438912" cy="438912"/>
          </a:xfrm>
          <a:prstGeom prst="ellipse">
            <a:avLst/>
          </a:prstGeom>
          <a:solidFill>
            <a:srgbClr val="24348C"/>
          </a:solidFill>
          <a:ln w="12700">
            <a:solidFill>
              <a:srgbClr val="24348C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7" name="Text 15"/>
          <p:cNvSpPr/>
          <p:nvPr/>
        </p:nvSpPr>
        <p:spPr>
          <a:xfrm>
            <a:off x="877824" y="3995928"/>
            <a:ext cx="43891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426464" y="3849624"/>
            <a:ext cx="26334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4348C"/>
                </a:solidFill>
              </a:rPr>
              <a:t>Send complete report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426464" y="4114800"/>
            <a:ext cx="2633472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</a:rPr>
              <a:t>Share the filled Claim Incident Note and photos. (Download form from the link above)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361688" y="3703320"/>
            <a:ext cx="347472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7DDED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21" name="Shape 19"/>
          <p:cNvSpPr/>
          <p:nvPr/>
        </p:nvSpPr>
        <p:spPr>
          <a:xfrm>
            <a:off x="4507992" y="3867912"/>
            <a:ext cx="438912" cy="438912"/>
          </a:xfrm>
          <a:prstGeom prst="ellipse">
            <a:avLst/>
          </a:prstGeom>
          <a:solidFill>
            <a:srgbClr val="24348C"/>
          </a:solidFill>
          <a:ln w="12700">
            <a:solidFill>
              <a:srgbClr val="24348C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2" name="Text 20"/>
          <p:cNvSpPr/>
          <p:nvPr/>
        </p:nvSpPr>
        <p:spPr>
          <a:xfrm>
            <a:off x="4507992" y="3995928"/>
            <a:ext cx="43891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056632" y="3849624"/>
            <a:ext cx="26334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4348C"/>
                </a:solidFill>
              </a:rPr>
              <a:t>Get claim registration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5056632" y="4114800"/>
            <a:ext cx="2633472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</a:rPr>
              <a:t>Insurance team informs insurer and gets claim reference number.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7991856" y="3703320"/>
            <a:ext cx="347472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7DDED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sz="2400"/>
          </a:p>
        </p:txBody>
      </p:sp>
      <p:sp>
        <p:nvSpPr>
          <p:cNvPr id="26" name="Shape 24"/>
          <p:cNvSpPr/>
          <p:nvPr/>
        </p:nvSpPr>
        <p:spPr>
          <a:xfrm>
            <a:off x="8138160" y="3867912"/>
            <a:ext cx="438912" cy="438912"/>
          </a:xfrm>
          <a:prstGeom prst="ellipse">
            <a:avLst/>
          </a:prstGeom>
          <a:solidFill>
            <a:srgbClr val="24348C"/>
          </a:solidFill>
          <a:ln w="12700">
            <a:solidFill>
              <a:srgbClr val="24348C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27" name="Text 25"/>
          <p:cNvSpPr/>
          <p:nvPr/>
        </p:nvSpPr>
        <p:spPr>
          <a:xfrm>
            <a:off x="8138160" y="3995928"/>
            <a:ext cx="43891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8686800" y="3849624"/>
            <a:ext cx="26334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4348C"/>
                </a:solidFill>
              </a:rPr>
              <a:t>Prepare for inspection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8686800" y="4114800"/>
            <a:ext cx="2633472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</a:rPr>
              <a:t>Keep damaged items safe for surveyor review unless safety needs removal.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594360" y="5897880"/>
            <a:ext cx="10972800" cy="384048"/>
          </a:xfrm>
          <a:prstGeom prst="roundRect">
            <a:avLst>
              <a:gd name="adj" fmla="val 14286"/>
            </a:avLst>
          </a:prstGeom>
          <a:solidFill>
            <a:srgbClr val="EEF2FF"/>
          </a:solidFill>
          <a:ln w="12700">
            <a:solidFill>
              <a:srgbClr val="EEF2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749808" y="6007608"/>
            <a:ext cx="10607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4348C"/>
                </a:solidFill>
              </a:rPr>
              <a:t>Do not delay. Most policies require immediate intimation after loss.</a:t>
            </a:r>
            <a:endParaRPr lang="en-US" sz="1000" dirty="0"/>
          </a:p>
        </p:txBody>
      </p:sp>
      <p:sp>
        <p:nvSpPr>
          <p:cNvPr id="32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537960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67085"/>
                </a:solidFill>
                <a:latin typeface="Aptos"/>
                <a:ea typeface="Aptos"/>
                <a:cs typeface="Aptos"/>
              </a:defRPr>
            </a:lvl1pPr>
          </a:lstStyle>
          <a:p>
            <a:pPr algn="r"/>
            <a:fld id="{F7021451-1387-4CA6-816F-3879F97B5CBC}" type="slidenum">
              <a:rPr lang="en-US" b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94360"/>
            <a:ext cx="8046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4348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Step 3: Surveyor Visit and Required Documents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987552"/>
            <a:ext cx="8778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7546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surveyor checks the loss and the site team must support the inspection.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685800" y="1600200"/>
            <a:ext cx="4983480" cy="4297680"/>
          </a:xfrm>
          <a:prstGeom prst="roundRect">
            <a:avLst>
              <a:gd name="adj" fmla="val 1702"/>
            </a:avLst>
          </a:prstGeom>
          <a:solidFill>
            <a:srgbClr val="FFFFFF"/>
          </a:solidFill>
          <a:ln w="12700">
            <a:solidFill>
              <a:srgbClr val="D7DDED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5" name="Shape 3"/>
          <p:cNvSpPr/>
          <p:nvPr/>
        </p:nvSpPr>
        <p:spPr>
          <a:xfrm>
            <a:off x="5897880" y="1600200"/>
            <a:ext cx="5440680" cy="4297680"/>
          </a:xfrm>
          <a:prstGeom prst="roundRect">
            <a:avLst>
              <a:gd name="adj" fmla="val 1702"/>
            </a:avLst>
          </a:prstGeom>
          <a:solidFill>
            <a:srgbClr val="FFFFFF"/>
          </a:solidFill>
          <a:ln w="12700">
            <a:solidFill>
              <a:srgbClr val="D7DDED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187452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4348C"/>
                </a:solidFill>
              </a:rPr>
              <a:t>Surveyor role</a:t>
            </a: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914400" y="2240280"/>
            <a:ext cx="452628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 w="12700">
            <a:solidFill>
              <a:srgbClr val="D7DDED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8" name="Shape 6"/>
          <p:cNvSpPr/>
          <p:nvPr/>
        </p:nvSpPr>
        <p:spPr>
          <a:xfrm>
            <a:off x="1060704" y="2404872"/>
            <a:ext cx="438912" cy="438912"/>
          </a:xfrm>
          <a:prstGeom prst="ellipse">
            <a:avLst/>
          </a:prstGeom>
          <a:solidFill>
            <a:srgbClr val="24348C"/>
          </a:solidFill>
          <a:ln w="12700">
            <a:solidFill>
              <a:srgbClr val="24348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9" name="Text 7"/>
          <p:cNvSpPr/>
          <p:nvPr/>
        </p:nvSpPr>
        <p:spPr>
          <a:xfrm>
            <a:off x="1060704" y="2550523"/>
            <a:ext cx="43891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1</a:t>
            </a: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1609344" y="2386584"/>
            <a:ext cx="368503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4348C"/>
                </a:solidFill>
              </a:rPr>
              <a:t>Inspect damaged assets</a:t>
            </a: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1609344" y="2651760"/>
            <a:ext cx="3685032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</a:rPr>
              <a:t>Checks the condition of affected items.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914400" y="3182112"/>
            <a:ext cx="452628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 w="12700">
            <a:solidFill>
              <a:srgbClr val="D7DDED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3" name="Shape 11"/>
          <p:cNvSpPr/>
          <p:nvPr/>
        </p:nvSpPr>
        <p:spPr>
          <a:xfrm>
            <a:off x="1060704" y="3346704"/>
            <a:ext cx="438912" cy="438912"/>
          </a:xfrm>
          <a:prstGeom prst="ellipse">
            <a:avLst/>
          </a:prstGeom>
          <a:solidFill>
            <a:srgbClr val="24348C"/>
          </a:solidFill>
          <a:ln w="12700">
            <a:solidFill>
              <a:srgbClr val="24348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4" name="Text 12"/>
          <p:cNvSpPr/>
          <p:nvPr/>
        </p:nvSpPr>
        <p:spPr>
          <a:xfrm>
            <a:off x="1060704" y="3492355"/>
            <a:ext cx="43891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2</a:t>
            </a: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1609344" y="3328416"/>
            <a:ext cx="368503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4348C"/>
                </a:solidFill>
              </a:rPr>
              <a:t>Check cause of loss</a:t>
            </a: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1609344" y="3593592"/>
            <a:ext cx="3685032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</a:rPr>
              <a:t>Matches the incident details with evidence.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914400" y="4123944"/>
            <a:ext cx="452628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 w="12700">
            <a:solidFill>
              <a:srgbClr val="D7DDED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8" name="Shape 16"/>
          <p:cNvSpPr/>
          <p:nvPr/>
        </p:nvSpPr>
        <p:spPr>
          <a:xfrm>
            <a:off x="1060704" y="4288536"/>
            <a:ext cx="438912" cy="438912"/>
          </a:xfrm>
          <a:prstGeom prst="ellipse">
            <a:avLst/>
          </a:prstGeom>
          <a:solidFill>
            <a:srgbClr val="24348C"/>
          </a:solidFill>
          <a:ln w="12700">
            <a:solidFill>
              <a:srgbClr val="24348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9" name="Text 17"/>
          <p:cNvSpPr/>
          <p:nvPr/>
        </p:nvSpPr>
        <p:spPr>
          <a:xfrm>
            <a:off x="1060704" y="4434187"/>
            <a:ext cx="43891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3</a:t>
            </a: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1609344" y="4270248"/>
            <a:ext cx="368503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4348C"/>
                </a:solidFill>
              </a:rPr>
              <a:t>Assess financial impact</a:t>
            </a: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1609344" y="4535424"/>
            <a:ext cx="3685032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</a:rPr>
              <a:t>Reviews quantity, value and extent of damage.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914400" y="5065776"/>
            <a:ext cx="4526280" cy="64008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 w="12700">
            <a:solidFill>
              <a:srgbClr val="D7DDED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23" name="Shape 21"/>
          <p:cNvSpPr/>
          <p:nvPr/>
        </p:nvSpPr>
        <p:spPr>
          <a:xfrm>
            <a:off x="1060704" y="5230368"/>
            <a:ext cx="438912" cy="438912"/>
          </a:xfrm>
          <a:prstGeom prst="ellipse">
            <a:avLst/>
          </a:prstGeom>
          <a:solidFill>
            <a:srgbClr val="24348C"/>
          </a:solidFill>
          <a:ln w="12700">
            <a:solidFill>
              <a:srgbClr val="24348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4" name="Text 22"/>
          <p:cNvSpPr/>
          <p:nvPr/>
        </p:nvSpPr>
        <p:spPr>
          <a:xfrm>
            <a:off x="1060704" y="5376019"/>
            <a:ext cx="43891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4</a:t>
            </a: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1609344" y="5212080"/>
            <a:ext cx="368503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4348C"/>
                </a:solidFill>
              </a:rPr>
              <a:t>Prepare survey report</a:t>
            </a:r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1609344" y="5477256"/>
            <a:ext cx="368503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</a:rPr>
              <a:t>Report goes to the insurer for decision.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172199" y="1874520"/>
            <a:ext cx="329020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4348C"/>
                </a:solidFill>
              </a:rPr>
              <a:t>Documents to keep ready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6236208" y="2313432"/>
            <a:ext cx="1645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2B76A"/>
                </a:solidFill>
              </a:rPr>
              <a:t>✓</a:t>
            </a:r>
            <a:endParaRPr lang="en-US" sz="2800" dirty="0"/>
          </a:p>
        </p:txBody>
      </p:sp>
      <p:sp>
        <p:nvSpPr>
          <p:cNvPr id="29" name="Text 27"/>
          <p:cNvSpPr/>
          <p:nvPr/>
        </p:nvSpPr>
        <p:spPr>
          <a:xfrm>
            <a:off x="6611112" y="2322576"/>
            <a:ext cx="45171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F2937"/>
                </a:solidFill>
              </a:rPr>
              <a:t>Photos of damage</a:t>
            </a:r>
            <a:endParaRPr lang="en-US" dirty="0"/>
          </a:p>
        </p:txBody>
      </p:sp>
      <p:sp>
        <p:nvSpPr>
          <p:cNvPr id="30" name="Text 28"/>
          <p:cNvSpPr/>
          <p:nvPr/>
        </p:nvSpPr>
        <p:spPr>
          <a:xfrm>
            <a:off x="6236208" y="2642616"/>
            <a:ext cx="1645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2B76A"/>
                </a:solidFill>
              </a:rPr>
              <a:t>✓</a:t>
            </a:r>
            <a:endParaRPr lang="en-US" sz="2800" dirty="0"/>
          </a:p>
        </p:txBody>
      </p:sp>
      <p:sp>
        <p:nvSpPr>
          <p:cNvPr id="31" name="Text 29"/>
          <p:cNvSpPr/>
          <p:nvPr/>
        </p:nvSpPr>
        <p:spPr>
          <a:xfrm>
            <a:off x="6611112" y="2651760"/>
            <a:ext cx="45171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F2937"/>
                </a:solidFill>
              </a:rPr>
              <a:t>CCTV footage, if available</a:t>
            </a:r>
            <a:endParaRPr lang="en-US" dirty="0"/>
          </a:p>
        </p:txBody>
      </p:sp>
      <p:sp>
        <p:nvSpPr>
          <p:cNvPr id="32" name="Text 30"/>
          <p:cNvSpPr/>
          <p:nvPr/>
        </p:nvSpPr>
        <p:spPr>
          <a:xfrm>
            <a:off x="6236208" y="2971800"/>
            <a:ext cx="1645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2B76A"/>
                </a:solidFill>
              </a:rPr>
              <a:t>✓</a:t>
            </a:r>
            <a:endParaRPr lang="en-US" sz="2800" dirty="0"/>
          </a:p>
        </p:txBody>
      </p:sp>
      <p:sp>
        <p:nvSpPr>
          <p:cNvPr id="33" name="Text 31"/>
          <p:cNvSpPr/>
          <p:nvPr/>
        </p:nvSpPr>
        <p:spPr>
          <a:xfrm>
            <a:off x="6611112" y="2980944"/>
            <a:ext cx="45171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F2937"/>
                </a:solidFill>
              </a:rPr>
              <a:t>FIR copy for theft / burglary</a:t>
            </a:r>
            <a:endParaRPr lang="en-US" dirty="0"/>
          </a:p>
        </p:txBody>
      </p:sp>
      <p:sp>
        <p:nvSpPr>
          <p:cNvPr id="34" name="Text 32"/>
          <p:cNvSpPr/>
          <p:nvPr/>
        </p:nvSpPr>
        <p:spPr>
          <a:xfrm>
            <a:off x="6236208" y="3300984"/>
            <a:ext cx="1645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2B76A"/>
                </a:solidFill>
              </a:rPr>
              <a:t>✓</a:t>
            </a:r>
            <a:endParaRPr lang="en-US" sz="2800" dirty="0"/>
          </a:p>
        </p:txBody>
      </p:sp>
      <p:sp>
        <p:nvSpPr>
          <p:cNvPr id="35" name="Text 33"/>
          <p:cNvSpPr/>
          <p:nvPr/>
        </p:nvSpPr>
        <p:spPr>
          <a:xfrm>
            <a:off x="6611112" y="3310128"/>
            <a:ext cx="45171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F2937"/>
                </a:solidFill>
              </a:rPr>
              <a:t>Asset list, invoices or purchase proof</a:t>
            </a:r>
            <a:endParaRPr lang="en-US" dirty="0"/>
          </a:p>
        </p:txBody>
      </p:sp>
      <p:sp>
        <p:nvSpPr>
          <p:cNvPr id="36" name="Text 34"/>
          <p:cNvSpPr/>
          <p:nvPr/>
        </p:nvSpPr>
        <p:spPr>
          <a:xfrm>
            <a:off x="6236208" y="3630168"/>
            <a:ext cx="1645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2B76A"/>
                </a:solidFill>
              </a:rPr>
              <a:t>✓</a:t>
            </a:r>
            <a:endParaRPr lang="en-US" sz="2800" dirty="0"/>
          </a:p>
        </p:txBody>
      </p:sp>
      <p:sp>
        <p:nvSpPr>
          <p:cNvPr id="37" name="Text 35"/>
          <p:cNvSpPr/>
          <p:nvPr/>
        </p:nvSpPr>
        <p:spPr>
          <a:xfrm>
            <a:off x="6611112" y="3639312"/>
            <a:ext cx="45171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F2937"/>
                </a:solidFill>
              </a:rPr>
              <a:t>Any repair estimate or supporting note</a:t>
            </a:r>
            <a:endParaRPr lang="en-US" dirty="0"/>
          </a:p>
        </p:txBody>
      </p:sp>
      <p:sp>
        <p:nvSpPr>
          <p:cNvPr id="38" name="Shape 36"/>
          <p:cNvSpPr/>
          <p:nvPr/>
        </p:nvSpPr>
        <p:spPr>
          <a:xfrm>
            <a:off x="6217920" y="4617720"/>
            <a:ext cx="4526280" cy="822960"/>
          </a:xfrm>
          <a:prstGeom prst="roundRect">
            <a:avLst>
              <a:gd name="adj" fmla="val 6667"/>
            </a:avLst>
          </a:prstGeom>
          <a:solidFill>
            <a:srgbClr val="FFF6CF"/>
          </a:solidFill>
          <a:ln w="12700">
            <a:solidFill>
              <a:srgbClr val="FFF6CF"/>
            </a:solidFill>
            <a:prstDash val="solid"/>
          </a:ln>
        </p:spPr>
        <p:txBody>
          <a:bodyPr/>
          <a:lstStyle/>
          <a:p>
            <a:endParaRPr lang="en-US" sz="3200"/>
          </a:p>
        </p:txBody>
      </p:sp>
      <p:sp>
        <p:nvSpPr>
          <p:cNvPr id="39" name="Text 37"/>
          <p:cNvSpPr/>
          <p:nvPr/>
        </p:nvSpPr>
        <p:spPr>
          <a:xfrm>
            <a:off x="6400800" y="4846320"/>
            <a:ext cx="416052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4348C"/>
                </a:solidFill>
              </a:rPr>
              <a:t>Good documents help avoid delay, repeated questions, or claim rejection.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594360" y="5897880"/>
            <a:ext cx="10972800" cy="384048"/>
          </a:xfrm>
          <a:prstGeom prst="roundRect">
            <a:avLst>
              <a:gd name="adj" fmla="val 14286"/>
            </a:avLst>
          </a:prstGeom>
          <a:solidFill>
            <a:srgbClr val="EEF2FF"/>
          </a:solidFill>
          <a:ln w="12700">
            <a:solidFill>
              <a:srgbClr val="EEF2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749808" y="6007608"/>
            <a:ext cx="106070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4348C"/>
                </a:solidFill>
              </a:rPr>
              <a:t>Site team should cooperate fully during the surveyor visit.</a:t>
            </a:r>
            <a:endParaRPr lang="en-US" sz="1000" dirty="0"/>
          </a:p>
        </p:txBody>
      </p:sp>
      <p:sp>
        <p:nvSpPr>
          <p:cNvPr id="42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537960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67085"/>
                </a:solidFill>
                <a:latin typeface="Aptos"/>
                <a:ea typeface="Aptos"/>
                <a:cs typeface="Aptos"/>
              </a:defRPr>
            </a:lvl1pPr>
          </a:lstStyle>
          <a:p>
            <a:pPr algn="r"/>
            <a:fld id="{F7021451-1387-4CA6-816F-3879F97B5CBC}" type="slidenum">
              <a:rPr lang="en-US" b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94360"/>
            <a:ext cx="8046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4348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Final Step: Claim Review and Settlement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987552"/>
            <a:ext cx="8778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7546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After inspection, the Head Office and insurance team complete the claim with the insurer.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2633472" cy="822960"/>
          </a:xfrm>
          <a:prstGeom prst="chevron">
            <a:avLst/>
          </a:prstGeom>
          <a:solidFill>
            <a:srgbClr val="E9EEFF"/>
          </a:solidFill>
          <a:ln w="12700">
            <a:solidFill>
              <a:srgbClr val="E9EEFF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5" name="Text 3"/>
          <p:cNvSpPr/>
          <p:nvPr/>
        </p:nvSpPr>
        <p:spPr>
          <a:xfrm>
            <a:off x="665480" y="1901952"/>
            <a:ext cx="2340864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4348C"/>
                </a:solidFill>
              </a:rPr>
              <a:t>Documents reviewed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679192" y="1737360"/>
            <a:ext cx="2633472" cy="822960"/>
          </a:xfrm>
          <a:prstGeom prst="chevron">
            <a:avLst/>
          </a:prstGeom>
          <a:solidFill>
            <a:srgbClr val="FFF6CF"/>
          </a:solidFill>
          <a:ln w="12700">
            <a:solidFill>
              <a:srgbClr val="FFF6CF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7" name="Text 5"/>
          <p:cNvSpPr/>
          <p:nvPr/>
        </p:nvSpPr>
        <p:spPr>
          <a:xfrm>
            <a:off x="2796032" y="1901952"/>
            <a:ext cx="2340864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4348C"/>
                </a:solidFill>
              </a:rPr>
              <a:t>Submitted to surveyor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24348C"/>
                </a:solidFill>
              </a:rPr>
              <a:t>and insurer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809744" y="1737360"/>
            <a:ext cx="2633472" cy="822960"/>
          </a:xfrm>
          <a:prstGeom prst="chevron">
            <a:avLst/>
          </a:prstGeom>
          <a:solidFill>
            <a:srgbClr val="E9EEFF"/>
          </a:solidFill>
          <a:ln w="12700">
            <a:solidFill>
              <a:srgbClr val="E9EEFF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9" name="Text 7"/>
          <p:cNvSpPr/>
          <p:nvPr/>
        </p:nvSpPr>
        <p:spPr>
          <a:xfrm>
            <a:off x="4926584" y="1901952"/>
            <a:ext cx="2340864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4348C"/>
                </a:solidFill>
              </a:rPr>
              <a:t>Queries answered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940296" y="1737360"/>
            <a:ext cx="2633472" cy="822960"/>
          </a:xfrm>
          <a:prstGeom prst="chevron">
            <a:avLst/>
          </a:prstGeom>
          <a:solidFill>
            <a:srgbClr val="FFF6CF"/>
          </a:solidFill>
          <a:ln w="12700">
            <a:solidFill>
              <a:srgbClr val="FFF6CF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1" name="Text 9"/>
          <p:cNvSpPr/>
          <p:nvPr/>
        </p:nvSpPr>
        <p:spPr>
          <a:xfrm>
            <a:off x="7057136" y="1901952"/>
            <a:ext cx="2340864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4348C"/>
                </a:solidFill>
              </a:rPr>
              <a:t>Final survey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24348C"/>
                </a:solidFill>
              </a:rPr>
              <a:t>report submitted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9070848" y="1737360"/>
            <a:ext cx="2633472" cy="822960"/>
          </a:xfrm>
          <a:prstGeom prst="chevron">
            <a:avLst/>
          </a:prstGeom>
          <a:solidFill>
            <a:srgbClr val="E9EEFF"/>
          </a:solidFill>
          <a:ln w="12700">
            <a:solidFill>
              <a:srgbClr val="E9EEFF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3" name="Text 11"/>
          <p:cNvSpPr/>
          <p:nvPr/>
        </p:nvSpPr>
        <p:spPr>
          <a:xfrm>
            <a:off x="9187688" y="1901952"/>
            <a:ext cx="2340864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4348C"/>
                </a:solidFill>
              </a:rPr>
              <a:t>Claim settlement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731520" y="2926080"/>
            <a:ext cx="10972800" cy="2388870"/>
          </a:xfrm>
          <a:prstGeom prst="roundRect">
            <a:avLst>
              <a:gd name="adj" fmla="val 3265"/>
            </a:avLst>
          </a:prstGeom>
          <a:solidFill>
            <a:srgbClr val="FFFFFF"/>
          </a:solidFill>
          <a:ln w="12700">
            <a:solidFill>
              <a:srgbClr val="D7DDED"/>
            </a:solidFill>
            <a:prstDash val="solid"/>
          </a:ln>
          <a:effectLst>
            <a:outerShdw blurRad="1905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5" name="Text 13"/>
          <p:cNvSpPr/>
          <p:nvPr/>
        </p:nvSpPr>
        <p:spPr>
          <a:xfrm>
            <a:off x="914400" y="3200400"/>
            <a:ext cx="62783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4348C"/>
                </a:solidFill>
              </a:rPr>
              <a:t>Key responsibilities of the Branch Incharge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960120" y="3593592"/>
            <a:ext cx="1645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2B76A"/>
                </a:solidFill>
              </a:rPr>
              <a:t>✓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1197864" y="3602736"/>
            <a:ext cx="96377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</a:rPr>
              <a:t>Report every incident immediately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960120" y="3922776"/>
            <a:ext cx="1645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2B76A"/>
                </a:solidFill>
              </a:rPr>
              <a:t>✓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1197864" y="3931920"/>
            <a:ext cx="96377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</a:rPr>
              <a:t>Ensure the Claim Incident Note is filled correctly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960120" y="4251960"/>
            <a:ext cx="1645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2B76A"/>
                </a:solidFill>
              </a:rPr>
              <a:t>✓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1197864" y="4261104"/>
            <a:ext cx="96377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</a:rPr>
              <a:t>Collect photos, FIR, invoices and other documents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960120" y="4581144"/>
            <a:ext cx="1645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2B76A"/>
                </a:solidFill>
              </a:rPr>
              <a:t>✓</a:t>
            </a:r>
            <a:endParaRPr lang="en-US" sz="2400" dirty="0"/>
          </a:p>
        </p:txBody>
      </p:sp>
      <p:sp>
        <p:nvSpPr>
          <p:cNvPr id="23" name="Text 21"/>
          <p:cNvSpPr/>
          <p:nvPr/>
        </p:nvSpPr>
        <p:spPr>
          <a:xfrm>
            <a:off x="1197864" y="4590288"/>
            <a:ext cx="96377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</a:rPr>
              <a:t>Help the surveyor during site inspection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960120" y="4910328"/>
            <a:ext cx="1645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2B76A"/>
                </a:solidFill>
              </a:rPr>
              <a:t>✓</a:t>
            </a:r>
            <a:endParaRPr lang="en-US" sz="2400" dirty="0"/>
          </a:p>
        </p:txBody>
      </p:sp>
      <p:sp>
        <p:nvSpPr>
          <p:cNvPr id="25" name="Text 23"/>
          <p:cNvSpPr/>
          <p:nvPr/>
        </p:nvSpPr>
        <p:spPr>
          <a:xfrm>
            <a:off x="1197864" y="4919472"/>
            <a:ext cx="96377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937"/>
                </a:solidFill>
              </a:rPr>
              <a:t>Coordinate with Head Office until settlement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1124712" y="5493258"/>
            <a:ext cx="9957816" cy="498348"/>
          </a:xfrm>
          <a:prstGeom prst="roundRect">
            <a:avLst>
              <a:gd name="adj" fmla="val 13043"/>
            </a:avLst>
          </a:prstGeom>
          <a:solidFill>
            <a:srgbClr val="FCDC5C"/>
          </a:solidFill>
          <a:ln w="12700">
            <a:solidFill>
              <a:srgbClr val="FCDC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1526721" y="5596128"/>
            <a:ext cx="915379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4348C"/>
                </a:solidFill>
              </a:rPr>
              <a:t>Simple rule: report fast, keep proof, support inspection, and follow up until payment is received.</a:t>
            </a:r>
            <a:endParaRPr lang="en-US" sz="1600" dirty="0"/>
          </a:p>
        </p:txBody>
      </p:sp>
      <p:sp>
        <p:nvSpPr>
          <p:cNvPr id="28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537960"/>
            <a:ext cx="320040" cy="164592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67085"/>
                </a:solidFill>
                <a:latin typeface="Aptos"/>
                <a:ea typeface="Aptos"/>
                <a:cs typeface="Aptos"/>
              </a:defRPr>
            </a:lvl1pPr>
          </a:lstStyle>
          <a:p>
            <a:pPr algn="r"/>
            <a:fld id="{F7021451-1387-4CA6-816F-3879F97B5CBC}" type="slidenum">
              <a:rPr lang="en-US" b="0"/>
              <a:t>6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621</Words>
  <Application>Microsoft Macintosh PowerPoint</Application>
  <PresentationFormat>Widescreen</PresentationFormat>
  <Paragraphs>122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Insurance Claim Reporting Process</dc:title>
  <dc:subject>Insurance Claim Reporting Process</dc:subject>
  <dc:creator>OpenAI</dc:creator>
  <cp:lastModifiedBy>Vaibhav Chopra</cp:lastModifiedBy>
  <cp:revision>6</cp:revision>
  <dcterms:created xsi:type="dcterms:W3CDTF">2026-03-11T09:21:55Z</dcterms:created>
  <dcterms:modified xsi:type="dcterms:W3CDTF">2026-03-11T09:54:57Z</dcterms:modified>
</cp:coreProperties>
</file>